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Quattrocento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.org/doi/10.1126/science.abe565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10048609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10048609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361089bc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2361089bc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361089bc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361089bc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361089bc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2361089bc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361089bc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2361089bc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359" name="Google Shape;359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(video games/ 3D CG)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 (movie about human-level conversational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structure prediction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https://www.science.org/doi/10.1126/science.abe5650</a:t>
            </a:r>
            <a:r>
              <a:rPr lang="en"/>
              <a:t> (application to molecular biology)</a:t>
            </a:r>
            <a:endParaRPr/>
          </a:p>
        </p:txBody>
      </p:sp>
      <p:sp>
        <p:nvSpPr>
          <p:cNvPr id="67" name="Google Shape;67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78f5114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2278f5114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SLIDES_API11271502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SLIDES_API11271502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li.do/features-google-slides?interaction-type=TXVsdGlwbGVDaG9pY2U%3D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sli.do/features-google-slides?payload=eyJwb2xsVXVpZCI6IjA2OWUzZDVjLTU0MGMtNDA5ZC1hMjcxLTI0N2M1ZTMzY2Y3MCIsInByZXNlbnRhdGlvbklkIjoiMTROeGdERnRkaDZmaUtyRDg0M19lTjNfTkJjNU5kV1NiUG03YmtsU2VfWWsiLCJzbGlkZUlkIjoiU0xJREVTX0FQSTEwMDQ4NjA5NDFfMCIsInRpbWVsaW5lIjpbeyJzaG93UmVzdWx0cyI6dHJ1ZSwicG9sbFF1ZXN0aW9uVXVpZCI6ImM5OWNlODVlLTQ5ZTUtNGQwMC05ZmY0LWUyOTk0ODgwNWM0MCJ9XSwidHlwZSI6IlNsaWRvUG9sbCJ9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hyperlink" Target="https://www.youtube.com/watch?v=zIjI8H945T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jupyter.utoronto.ca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orms.office.com/r/SrPxYxARNu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li.do/features-google-slides?payload=eyJwb2xsVXVpZCI6ImNmZDZhOGZkLTk4NTItNGEwZS05MDQ2LWI2MDBkNzdjZjk2OSIsInByZXNlbnRhdGlvbklkIjoiMTROeGdERnRkaDZmaUtyRDg0M19lTjNfTkJjNU5kV1NiUG03YmtsU2VfWWsiLCJzbGlkZUlkIjoiU0xJREVTX0FQSTExMjcxNTAyNDBfMCIsInRpbWVsaW5lIjpbeyJwb2xsUXVlc3Rpb25VdWlkIjoiYTZlMjczYWItMGI1NS00N2VkLTg0ZTgtZWMwMWQyZjZmZDg3Iiwic2hvd1Jlc3VsdHMiOnRydWV9XSwidHlwZSI6IlNsaWRvUG9sbCJ9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chrome.google.com/webstore/detail/slido/dhhclfjehmpacimcdknijodpjpmppk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1 -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18" name="Google Shape;11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20" name="Google Shape;120;p20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1" name="Google Shape;121;p20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2" name="Google Shape;122;p20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34" name="Google Shape;134;p22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41" name="Google Shape;141;p23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23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150" name="Google Shape;150;p24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24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159" name="Google Shape;159;p25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VS Code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https://code.visualstudio.com/download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13" y="2019974"/>
            <a:ext cx="6231936" cy="29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2430350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5311325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25"/>
          <p:cNvSpPr/>
          <p:nvPr/>
        </p:nvSpPr>
        <p:spPr>
          <a:xfrm flipH="1">
            <a:off x="62411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18459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170" name="Google Shape;170;p26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3199025"/>
            <a:ext cx="4769823" cy="1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308000" y="3575300"/>
            <a:ext cx="4614600" cy="122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VS Code might be under C:\Program Files (x86) - if so, vscode_path should be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C:\Program Files (x86)\Microsoft VS Code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instead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86" name="Google Shape;186;p28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Double click the VS Code icon from the Applications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see if you can find </a:t>
            </a:r>
            <a:r>
              <a:rPr b="1" i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If not: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(from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Finder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open the Applications/Utilities folder and double-click Terminal)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type in the following command and press Enter: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■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conda config --set vscode /usr/local/bin/code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192" name="Google Shape;192;p29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1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1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0" name="Google Shape;210;p31"/>
          <p:cNvCxnSpPr>
            <a:endCxn id="211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1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  <p:sp>
        <p:nvSpPr>
          <p:cNvPr id="225" name="Google Shape;225;p33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9" name="Google Shape;269;p38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8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1" name="Google Shape;271;p38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8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3" name="Google Shape;273;p38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8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5" name="Google Shape;275;p38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8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Minori Narita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(TUT02, TUT05)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/>
              <a:t>4th</a:t>
            </a:r>
            <a:r>
              <a:rPr lang="en" sz="2100"/>
              <a:t> year </a:t>
            </a:r>
            <a:r>
              <a:rPr lang="en"/>
              <a:t>PhD</a:t>
            </a:r>
            <a:r>
              <a:rPr lang="en" sz="2100"/>
              <a:t> </a:t>
            </a:r>
            <a:r>
              <a:rPr lang="en"/>
              <a:t>MIE</a:t>
            </a:r>
            <a:r>
              <a:rPr lang="en" sz="2100"/>
              <a:t>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/>
              <a:t>Machine Learning, Scheduling Problems, Basketball</a:t>
            </a:r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13854" l="0" r="9469" t="462"/>
          <a:stretch/>
        </p:blipFill>
        <p:spPr>
          <a:xfrm>
            <a:off x="3631050" y="1268950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" name="Google Shape;51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7" name="Google Shape;287;p39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9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1" name="Google Shape;291;p39"/>
          <p:cNvCxnSpPr>
            <a:stCxn id="290" idx="2"/>
            <a:endCxn id="289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9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4" name="Google Shape;294;p39"/>
          <p:cNvCxnSpPr>
            <a:endCxn id="292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9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8" name="Google Shape;298;p39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9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0" name="Google Shape;300;p39"/>
          <p:cNvCxnSpPr>
            <a:stCxn id="295" idx="1"/>
            <a:endCxn id="299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2" name="Google Shape;332;p43"/>
          <p:cNvCxnSpPr>
            <a:endCxn id="330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3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7" name="Google Shape;337;p43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  <p:sp>
        <p:nvSpPr>
          <p:cNvPr id="356" name="Google Shape;356;p46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https://jupyter.utoronto.ca/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Post to </a:t>
            </a:r>
            <a:r>
              <a:rPr b="1" lang="en" sz="2200"/>
              <a:t>Piazza</a:t>
            </a:r>
            <a:r>
              <a:rPr lang="en" sz="2200"/>
              <a:t> - all TAs/instructors and your peers can answer questions quickly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https://forms.office.com/r/SrPxYxARNu</a:t>
            </a:r>
            <a:endParaRPr sz="2200"/>
          </a:p>
        </p:txBody>
      </p:sp>
      <p:sp>
        <p:nvSpPr>
          <p:cNvPr id="63" name="Google Shape;63;p14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88" y="1804650"/>
            <a:ext cx="3129273" cy="312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72500" y="1179325"/>
            <a:ext cx="8859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Regardless of background, coding is always an achievable skill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Software engineering can be applied to almost any context in the world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"/>
              <a:t>NEVER THINK THAT YOU “CAN'T UNDERSTAND” CODING</a:t>
            </a:r>
            <a:endParaRPr b="1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1" y="2948995"/>
            <a:ext cx="2231225" cy="19912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00" y="2406399"/>
            <a:ext cx="2383326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75" y="3778365"/>
            <a:ext cx="1877400" cy="11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525" y="2571750"/>
            <a:ext cx="1776875" cy="2258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476" y="3850500"/>
            <a:ext cx="1547350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7129063" y="4764575"/>
            <a:ext cx="187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Source: © Townshend et al, 2021 Science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125" y="3493184"/>
            <a:ext cx="1081051" cy="150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250" y="2406400"/>
            <a:ext cx="1776875" cy="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03" name="Google Shape;103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4" name="Google Shape;104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05" name="Google Shape;105;p18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06" name="Google Shape;106;p18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07" name="Google Shape;107;p18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